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60" r:id="rId3"/>
    <p:sldId id="261" r:id="rId4"/>
    <p:sldId id="262" r:id="rId5"/>
    <p:sldId id="263" r:id="rId6"/>
    <p:sldId id="264" r:id="rId7"/>
    <p:sldId id="265" r:id="rId8"/>
    <p:sldId id="266" r:id="rId9"/>
    <p:sldId id="267" r:id="rId10"/>
    <p:sldId id="278" r:id="rId11"/>
    <p:sldId id="269" r:id="rId12"/>
    <p:sldId id="270" r:id="rId13"/>
    <p:sldId id="271" r:id="rId14"/>
    <p:sldId id="272" r:id="rId15"/>
    <p:sldId id="279" r:id="rId16"/>
    <p:sldId id="280" r:id="rId17"/>
    <p:sldId id="277"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D1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04E593A3-0F5E-46D3-A569-D01083405E5A}">
  <a:tblStyle styleId="{04E593A3-0F5E-46D3-A569-D01083405E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75" d="100"/>
          <a:sy n="175" d="100"/>
        </p:scale>
        <p:origin x="-536" y="-10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gif>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5455171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507aa4620d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507aa4620d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fe54fb5fb_2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fe54fb5fb_2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fe54fb5fb_2_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fe54fb5fb_2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fe54fb5fb_2_6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fe54fb5fb_2_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4fe54fb5fb_2_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4fe54fb5fb_2_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4fe54fb5fb_2_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4fe54fb5fb_2_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fe54fb5fb_2_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fe54fb5fb_2_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fe54fb5fb_2_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fe54fb5fb_2_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507aa4620d_0_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507aa4620d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07aa4620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07aa462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507aa4620d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507aa4620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07aa4620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07aa4620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07aa4620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07aa4620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07aa4620d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07aa4620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507aa4620d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507aa4620d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fe54fb5fb_2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fe54fb5fb_2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jpg"/><Relationship Id="rId10" Type="http://schemas.openxmlformats.org/officeDocument/2006/relationships/image" Target="../media/image8.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gif"/><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3.gif"/><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97109" y="562116"/>
            <a:ext cx="8520600" cy="2052600"/>
          </a:xfrm>
          <a:prstGeom prst="rect">
            <a:avLst/>
          </a:prstGeom>
          <a:ln>
            <a:solidFill>
              <a:schemeClr val="accent6">
                <a:lumMod val="40000"/>
                <a:lumOff val="60000"/>
              </a:schemeClr>
            </a:solid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t>The Half&amp;Half Benchmark: </a:t>
            </a:r>
            <a:r>
              <a:rPr lang="en" sz="3600" dirty="0"/>
              <a:t>Recognizing What You Cannot </a:t>
            </a:r>
            <a:r>
              <a:rPr lang="en" sz="3600" dirty="0">
                <a:solidFill>
                  <a:schemeClr val="accent6"/>
                </a:solidFill>
              </a:rPr>
              <a:t>See</a:t>
            </a:r>
            <a:endParaRPr sz="3600" dirty="0">
              <a:solidFill>
                <a:schemeClr val="accent6"/>
              </a:solidFill>
            </a:endParaRPr>
          </a:p>
        </p:txBody>
      </p:sp>
      <p:sp>
        <p:nvSpPr>
          <p:cNvPr id="55" name="Google Shape;55;p13"/>
          <p:cNvSpPr txBox="1">
            <a:spLocks noGrp="1"/>
          </p:cNvSpPr>
          <p:nvPr>
            <p:ph type="subTitle" idx="1"/>
          </p:nvPr>
        </p:nvSpPr>
        <p:spPr>
          <a:xfrm>
            <a:off x="297102" y="2607877"/>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Erik Learned-Miller</a:t>
            </a:r>
            <a:endParaRPr dirty="0"/>
          </a:p>
          <a:p>
            <a:pPr marL="0" lvl="0" indent="0" algn="ctr" rtl="0">
              <a:spcBef>
                <a:spcPts val="0"/>
              </a:spcBef>
              <a:spcAft>
                <a:spcPts val="0"/>
              </a:spcAft>
              <a:buNone/>
            </a:pPr>
            <a:r>
              <a:rPr lang="en" dirty="0"/>
              <a:t>College of Information and Computer Sciences</a:t>
            </a:r>
            <a:br>
              <a:rPr lang="en" dirty="0"/>
            </a:br>
            <a:endParaRPr dirty="0"/>
          </a:p>
        </p:txBody>
      </p:sp>
      <p:pic>
        <p:nvPicPr>
          <p:cNvPr id="4" name="Picture 3" descr="souyoun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1122" y="4003988"/>
            <a:ext cx="742501" cy="990002"/>
          </a:xfrm>
          <a:prstGeom prst="rect">
            <a:avLst/>
          </a:prstGeom>
        </p:spPr>
      </p:pic>
      <p:pic>
        <p:nvPicPr>
          <p:cNvPr id="5" name="Picture 4" descr="aruni.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6128" y="3993036"/>
            <a:ext cx="969775" cy="993779"/>
          </a:xfrm>
          <a:prstGeom prst="rect">
            <a:avLst/>
          </a:prstGeom>
        </p:spPr>
      </p:pic>
      <p:pic>
        <p:nvPicPr>
          <p:cNvPr id="6" name="Picture 5" descr="portrait_hzjiang.png"/>
          <p:cNvPicPr>
            <a:picLocks noChangeAspect="1"/>
          </p:cNvPicPr>
          <p:nvPr/>
        </p:nvPicPr>
        <p:blipFill rotWithShape="1">
          <a:blip r:embed="rId5">
            <a:extLst>
              <a:ext uri="{28A0092B-C50C-407E-A947-70E740481C1C}">
                <a14:useLocalDpi xmlns:a14="http://schemas.microsoft.com/office/drawing/2010/main" val="0"/>
              </a:ext>
            </a:extLst>
          </a:blip>
          <a:srcRect l="33863" t="15892" r="23741" b="49765"/>
          <a:stretch/>
        </p:blipFill>
        <p:spPr>
          <a:xfrm>
            <a:off x="3286279" y="4004212"/>
            <a:ext cx="922801" cy="996687"/>
          </a:xfrm>
          <a:prstGeom prst="rect">
            <a:avLst/>
          </a:prstGeom>
        </p:spPr>
      </p:pic>
      <p:pic>
        <p:nvPicPr>
          <p:cNvPr id="2" name="Picture 1" descr="ashish.jpg"/>
          <p:cNvPicPr>
            <a:picLocks noChangeAspect="1"/>
          </p:cNvPicPr>
          <p:nvPr/>
        </p:nvPicPr>
        <p:blipFill rotWithShape="1">
          <a:blip r:embed="rId6">
            <a:extLst>
              <a:ext uri="{28A0092B-C50C-407E-A947-70E740481C1C}">
                <a14:useLocalDpi xmlns:a14="http://schemas.microsoft.com/office/drawing/2010/main" val="0"/>
              </a:ext>
            </a:extLst>
          </a:blip>
          <a:srcRect l="34695" t="15662" r="32995" b="42414"/>
          <a:stretch/>
        </p:blipFill>
        <p:spPr>
          <a:xfrm>
            <a:off x="387464" y="3996415"/>
            <a:ext cx="764780" cy="990135"/>
          </a:xfrm>
          <a:prstGeom prst="rect">
            <a:avLst/>
          </a:prstGeom>
        </p:spPr>
      </p:pic>
      <p:pic>
        <p:nvPicPr>
          <p:cNvPr id="3" name="Picture 2" descr="chetan.jpg"/>
          <p:cNvPicPr>
            <a:picLocks noChangeAspect="1"/>
          </p:cNvPicPr>
          <p:nvPr/>
        </p:nvPicPr>
        <p:blipFill rotWithShape="1">
          <a:blip r:embed="rId7">
            <a:extLst>
              <a:ext uri="{28A0092B-C50C-407E-A947-70E740481C1C}">
                <a14:useLocalDpi xmlns:a14="http://schemas.microsoft.com/office/drawing/2010/main" val="0"/>
              </a:ext>
            </a:extLst>
          </a:blip>
          <a:srcRect l="27136" t="23295" r="35222" b="29277"/>
          <a:stretch/>
        </p:blipFill>
        <p:spPr>
          <a:xfrm>
            <a:off x="4290819" y="3997210"/>
            <a:ext cx="785695" cy="989339"/>
          </a:xfrm>
          <a:prstGeom prst="rect">
            <a:avLst/>
          </a:prstGeom>
        </p:spPr>
      </p:pic>
      <p:pic>
        <p:nvPicPr>
          <p:cNvPr id="7" name="Picture 6" descr="hang.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14248" y="4002638"/>
            <a:ext cx="983014" cy="983014"/>
          </a:xfrm>
          <a:prstGeom prst="rect">
            <a:avLst/>
          </a:prstGeom>
        </p:spPr>
      </p:pic>
      <p:pic>
        <p:nvPicPr>
          <p:cNvPr id="8" name="Picture 7" descr="li.jpg"/>
          <p:cNvPicPr>
            <a:picLocks noChangeAspect="1"/>
          </p:cNvPicPr>
          <p:nvPr/>
        </p:nvPicPr>
        <p:blipFill rotWithShape="1">
          <a:blip r:embed="rId9">
            <a:extLst>
              <a:ext uri="{28A0092B-C50C-407E-A947-70E740481C1C}">
                <a14:useLocalDpi xmlns:a14="http://schemas.microsoft.com/office/drawing/2010/main" val="0"/>
              </a:ext>
            </a:extLst>
          </a:blip>
          <a:srcRect l="35910" t="25388" r="37166" b="42808"/>
          <a:stretch/>
        </p:blipFill>
        <p:spPr>
          <a:xfrm>
            <a:off x="7433593" y="4011805"/>
            <a:ext cx="825157" cy="974743"/>
          </a:xfrm>
          <a:prstGeom prst="rect">
            <a:avLst/>
          </a:prstGeom>
        </p:spPr>
      </p:pic>
      <p:pic>
        <p:nvPicPr>
          <p:cNvPr id="9" name="Picture 8" descr="rosie_cowell.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215209" y="3996414"/>
            <a:ext cx="990135" cy="9901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4"/>
          <p:cNvSpPr txBox="1">
            <a:spLocks noGrp="1"/>
          </p:cNvSpPr>
          <p:nvPr>
            <p:ph type="ctrTitle"/>
          </p:nvPr>
        </p:nvSpPr>
        <p:spPr>
          <a:xfrm>
            <a:off x="311700" y="187300"/>
            <a:ext cx="8520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t>Half&amp;Half Image-to-Label</a:t>
            </a:r>
            <a:endParaRPr sz="3600"/>
          </a:p>
        </p:txBody>
      </p:sp>
      <p:grpSp>
        <p:nvGrpSpPr>
          <p:cNvPr id="140" name="Google Shape;140;p24"/>
          <p:cNvGrpSpPr/>
          <p:nvPr/>
        </p:nvGrpSpPr>
        <p:grpSpPr>
          <a:xfrm>
            <a:off x="1539447" y="1052477"/>
            <a:ext cx="6030807" cy="3924440"/>
            <a:chOff x="1049001" y="1151562"/>
            <a:chExt cx="5873399" cy="3770237"/>
          </a:xfrm>
        </p:grpSpPr>
        <p:pic>
          <p:nvPicPr>
            <p:cNvPr id="141" name="Google Shape;141;p24"/>
            <p:cNvPicPr preferRelativeResize="0"/>
            <p:nvPr/>
          </p:nvPicPr>
          <p:blipFill>
            <a:blip r:embed="rId3">
              <a:alphaModFix/>
            </a:blip>
            <a:stretch>
              <a:fillRect/>
            </a:stretch>
          </p:blipFill>
          <p:spPr>
            <a:xfrm>
              <a:off x="3469175" y="3372250"/>
              <a:ext cx="1104925" cy="1549550"/>
            </a:xfrm>
            <a:prstGeom prst="rect">
              <a:avLst/>
            </a:prstGeom>
            <a:noFill/>
            <a:ln>
              <a:noFill/>
            </a:ln>
          </p:spPr>
        </p:pic>
        <p:pic>
          <p:nvPicPr>
            <p:cNvPr id="142" name="Google Shape;142;p24"/>
            <p:cNvPicPr preferRelativeResize="0"/>
            <p:nvPr/>
          </p:nvPicPr>
          <p:blipFill>
            <a:blip r:embed="rId4">
              <a:alphaModFix/>
            </a:blip>
            <a:stretch>
              <a:fillRect/>
            </a:stretch>
          </p:blipFill>
          <p:spPr>
            <a:xfrm>
              <a:off x="4568950" y="1159074"/>
              <a:ext cx="2353450" cy="1969326"/>
            </a:xfrm>
            <a:prstGeom prst="rect">
              <a:avLst/>
            </a:prstGeom>
            <a:noFill/>
            <a:ln>
              <a:noFill/>
            </a:ln>
          </p:spPr>
        </p:pic>
        <p:pic>
          <p:nvPicPr>
            <p:cNvPr id="143" name="Google Shape;143;p24"/>
            <p:cNvPicPr preferRelativeResize="0"/>
            <p:nvPr/>
          </p:nvPicPr>
          <p:blipFill>
            <a:blip r:embed="rId5">
              <a:alphaModFix/>
            </a:blip>
            <a:stretch>
              <a:fillRect/>
            </a:stretch>
          </p:blipFill>
          <p:spPr>
            <a:xfrm>
              <a:off x="1049001" y="1151562"/>
              <a:ext cx="3105975" cy="2136726"/>
            </a:xfrm>
            <a:prstGeom prst="rect">
              <a:avLst/>
            </a:prstGeom>
            <a:noFill/>
            <a:ln>
              <a:noFill/>
            </a:ln>
          </p:spPr>
        </p:pic>
        <p:sp>
          <p:nvSpPr>
            <p:cNvPr id="144" name="Google Shape;144;p24"/>
            <p:cNvSpPr/>
            <p:nvPr/>
          </p:nvSpPr>
          <p:spPr>
            <a:xfrm rot="5400000">
              <a:off x="2090675" y="2963675"/>
              <a:ext cx="1004700" cy="1512300"/>
            </a:xfrm>
            <a:prstGeom prst="bentUpArrow">
              <a:avLst>
                <a:gd name="adj1" fmla="val 12457"/>
                <a:gd name="adj2" fmla="val 16243"/>
                <a:gd name="adj3" fmla="val 28563"/>
              </a:avLst>
            </a:prstGeom>
            <a:solidFill>
              <a:srgbClr val="FF0000"/>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4"/>
            <p:cNvSpPr/>
            <p:nvPr/>
          </p:nvSpPr>
          <p:spPr>
            <a:xfrm>
              <a:off x="4616075" y="3166550"/>
              <a:ext cx="1239900" cy="956400"/>
            </a:xfrm>
            <a:prstGeom prst="bentUpArrow">
              <a:avLst>
                <a:gd name="adj1" fmla="val 12457"/>
                <a:gd name="adj2" fmla="val 16243"/>
                <a:gd name="adj3" fmla="val 28563"/>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03446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261475" y="13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Dataset Details</a:t>
            </a:r>
            <a:endParaRPr/>
          </a:p>
        </p:txBody>
      </p:sp>
      <p:sp>
        <p:nvSpPr>
          <p:cNvPr id="158" name="Google Shape;158;p26"/>
          <p:cNvSpPr txBox="1">
            <a:spLocks noGrp="1"/>
          </p:cNvSpPr>
          <p:nvPr>
            <p:ph type="body" idx="1"/>
          </p:nvPr>
        </p:nvSpPr>
        <p:spPr>
          <a:xfrm>
            <a:off x="311700" y="812700"/>
            <a:ext cx="8520600" cy="4330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Images taken from </a:t>
            </a:r>
            <a:r>
              <a:rPr lang="en" b="1">
                <a:solidFill>
                  <a:srgbClr val="000000"/>
                </a:solidFill>
              </a:rPr>
              <a:t>MS-COCO Dataset </a:t>
            </a:r>
            <a:r>
              <a:rPr lang="en">
                <a:solidFill>
                  <a:srgbClr val="000000"/>
                </a:solidFill>
              </a:rPr>
              <a:t>(training and validation split)</a:t>
            </a:r>
            <a:endParaRPr>
              <a:solidFill>
                <a:srgbClr val="000000"/>
              </a:solidFill>
            </a:endParaRPr>
          </a:p>
          <a:p>
            <a:pPr marL="457200" lvl="0" indent="-342900" algn="l" rtl="0">
              <a:spcBef>
                <a:spcPts val="0"/>
              </a:spcBef>
              <a:spcAft>
                <a:spcPts val="0"/>
              </a:spcAft>
              <a:buClr>
                <a:srgbClr val="000000"/>
              </a:buClr>
              <a:buSzPts val="1800"/>
              <a:buChar char="●"/>
            </a:pPr>
            <a:r>
              <a:rPr lang="en" b="1">
                <a:solidFill>
                  <a:srgbClr val="000000"/>
                </a:solidFill>
              </a:rPr>
              <a:t>Train: 35,843 images</a:t>
            </a:r>
            <a:endParaRPr b="1">
              <a:solidFill>
                <a:srgbClr val="000000"/>
              </a:solidFill>
            </a:endParaRPr>
          </a:p>
          <a:p>
            <a:pPr marL="914400" lvl="0" indent="-342900" algn="l" rtl="0">
              <a:spcBef>
                <a:spcPts val="0"/>
              </a:spcBef>
              <a:spcAft>
                <a:spcPts val="0"/>
              </a:spcAft>
              <a:buClr>
                <a:srgbClr val="000000"/>
              </a:buClr>
              <a:buSzPts val="1800"/>
              <a:buChar char="●"/>
            </a:pPr>
            <a:r>
              <a:rPr lang="en">
                <a:solidFill>
                  <a:srgbClr val="000000"/>
                </a:solidFill>
              </a:rPr>
              <a:t>Training split : 32,000 (unique) images</a:t>
            </a:r>
            <a:endParaRPr>
              <a:solidFill>
                <a:srgbClr val="000000"/>
              </a:solidFill>
            </a:endParaRPr>
          </a:p>
          <a:p>
            <a:pPr marL="914400" lvl="0" indent="-342900" algn="l" rtl="0">
              <a:spcBef>
                <a:spcPts val="0"/>
              </a:spcBef>
              <a:spcAft>
                <a:spcPts val="0"/>
              </a:spcAft>
              <a:buClr>
                <a:srgbClr val="000000"/>
              </a:buClr>
              <a:buSzPts val="1800"/>
              <a:buChar char="●"/>
            </a:pPr>
            <a:r>
              <a:rPr lang="en">
                <a:solidFill>
                  <a:srgbClr val="000000"/>
                </a:solidFill>
              </a:rPr>
              <a:t>Validation split: 3,843 images</a:t>
            </a:r>
            <a:endParaRPr>
              <a:solidFill>
                <a:srgbClr val="000000"/>
              </a:solidFill>
            </a:endParaRPr>
          </a:p>
          <a:p>
            <a:pPr marL="914400" lvl="0" indent="-342900" algn="l" rtl="0">
              <a:spcBef>
                <a:spcPts val="0"/>
              </a:spcBef>
              <a:spcAft>
                <a:spcPts val="0"/>
              </a:spcAft>
              <a:buClr>
                <a:srgbClr val="000000"/>
              </a:buClr>
              <a:buSzPts val="1800"/>
              <a:buChar char="●"/>
            </a:pPr>
            <a:r>
              <a:rPr lang="en">
                <a:solidFill>
                  <a:srgbClr val="000000"/>
                </a:solidFill>
              </a:rPr>
              <a:t>Multiclass classification ⇒ Training split (with duplication): 47,370 images</a:t>
            </a:r>
            <a:endParaRPr>
              <a:solidFill>
                <a:srgbClr val="000000"/>
              </a:solidFill>
            </a:endParaRPr>
          </a:p>
          <a:p>
            <a:pPr marL="457200" lvl="0" indent="-342900" algn="l" rtl="0">
              <a:spcBef>
                <a:spcPts val="0"/>
              </a:spcBef>
              <a:spcAft>
                <a:spcPts val="0"/>
              </a:spcAft>
              <a:buClr>
                <a:srgbClr val="000000"/>
              </a:buClr>
              <a:buSzPts val="1800"/>
              <a:buChar char="●"/>
            </a:pPr>
            <a:r>
              <a:rPr lang="en" b="1">
                <a:solidFill>
                  <a:srgbClr val="000000"/>
                </a:solidFill>
              </a:rPr>
              <a:t>Test: 10,000 images</a:t>
            </a:r>
            <a:endParaRPr b="1">
              <a:solidFill>
                <a:srgbClr val="000000"/>
              </a:solidFill>
            </a:endParaRPr>
          </a:p>
          <a:p>
            <a:pPr marL="914400" lvl="0" indent="-342900" algn="l" rtl="0">
              <a:spcBef>
                <a:spcPts val="0"/>
              </a:spcBef>
              <a:spcAft>
                <a:spcPts val="0"/>
              </a:spcAft>
              <a:buClr>
                <a:srgbClr val="000000"/>
              </a:buClr>
              <a:buSzPts val="1800"/>
              <a:buChar char="●"/>
            </a:pPr>
            <a:r>
              <a:rPr lang="en">
                <a:solidFill>
                  <a:srgbClr val="000000"/>
                </a:solidFill>
              </a:rPr>
              <a:t>Correct candidate randomly chosen from objects present in the right half</a:t>
            </a:r>
            <a:endParaRPr>
              <a:solidFill>
                <a:srgbClr val="000000"/>
              </a:solidFill>
            </a:endParaRPr>
          </a:p>
          <a:p>
            <a:pPr marL="914400" lvl="0" indent="-342900" algn="l" rtl="0">
              <a:spcBef>
                <a:spcPts val="0"/>
              </a:spcBef>
              <a:spcAft>
                <a:spcPts val="0"/>
              </a:spcAft>
              <a:buClr>
                <a:srgbClr val="000000"/>
              </a:buClr>
              <a:buSzPts val="1800"/>
              <a:buChar char="●"/>
            </a:pPr>
            <a:r>
              <a:rPr lang="en">
                <a:solidFill>
                  <a:srgbClr val="000000"/>
                </a:solidFill>
              </a:rPr>
              <a:t>Incorrect candidates chosen from categories not present in whole image</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7"/>
          <p:cNvSpPr txBox="1">
            <a:spLocks noGrp="1"/>
          </p:cNvSpPr>
          <p:nvPr>
            <p:ph type="title"/>
          </p:nvPr>
        </p:nvSpPr>
        <p:spPr>
          <a:xfrm>
            <a:off x="261475" y="13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Training</a:t>
            </a:r>
            <a:endParaRPr dirty="0"/>
          </a:p>
        </p:txBody>
      </p:sp>
      <p:sp>
        <p:nvSpPr>
          <p:cNvPr id="164" name="Google Shape;164;p27"/>
          <p:cNvSpPr txBox="1">
            <a:spLocks noGrp="1"/>
          </p:cNvSpPr>
          <p:nvPr>
            <p:ph type="body" idx="1"/>
          </p:nvPr>
        </p:nvSpPr>
        <p:spPr>
          <a:xfrm>
            <a:off x="161700" y="70632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en" sz="2000" dirty="0" smtClean="0">
                <a:solidFill>
                  <a:srgbClr val="000000"/>
                </a:solidFill>
              </a:rPr>
              <a:t>End-to-end </a:t>
            </a:r>
            <a:r>
              <a:rPr lang="en" sz="2000" dirty="0">
                <a:solidFill>
                  <a:srgbClr val="000000"/>
                </a:solidFill>
              </a:rPr>
              <a:t>learning of visual context</a:t>
            </a:r>
            <a:endParaRPr sz="2000" dirty="0">
              <a:solidFill>
                <a:srgbClr val="000000"/>
              </a:solidFill>
            </a:endParaRPr>
          </a:p>
          <a:p>
            <a:pPr marL="457200" lvl="0" indent="-355600" algn="l" rtl="0">
              <a:spcBef>
                <a:spcPts val="0"/>
              </a:spcBef>
              <a:spcAft>
                <a:spcPts val="0"/>
              </a:spcAft>
              <a:buClr>
                <a:srgbClr val="000000"/>
              </a:buClr>
              <a:buSzPts val="2000"/>
              <a:buChar char="●"/>
            </a:pPr>
            <a:r>
              <a:rPr lang="en" sz="2000" b="1" dirty="0">
                <a:solidFill>
                  <a:srgbClr val="000000"/>
                </a:solidFill>
              </a:rPr>
              <a:t>“Anti-symmetric classifier”</a:t>
            </a:r>
            <a:endParaRPr sz="2000" b="1" dirty="0">
              <a:solidFill>
                <a:srgbClr val="000000"/>
              </a:solidFill>
            </a:endParaRPr>
          </a:p>
        </p:txBody>
      </p:sp>
      <p:pic>
        <p:nvPicPr>
          <p:cNvPr id="165" name="Google Shape;165;p27"/>
          <p:cNvPicPr preferRelativeResize="0"/>
          <p:nvPr/>
        </p:nvPicPr>
        <p:blipFill rotWithShape="1">
          <a:blip r:embed="rId3">
            <a:alphaModFix/>
          </a:blip>
          <a:srcRect t="709" b="709"/>
          <a:stretch/>
        </p:blipFill>
        <p:spPr>
          <a:xfrm>
            <a:off x="692700" y="1713225"/>
            <a:ext cx="7821429" cy="3416400"/>
          </a:xfrm>
          <a:prstGeom prst="rect">
            <a:avLst/>
          </a:prstGeom>
          <a:noFill/>
          <a:ln>
            <a:noFill/>
          </a:ln>
        </p:spPr>
      </p:pic>
      <p:sp>
        <p:nvSpPr>
          <p:cNvPr id="5" name="Rectangle 4"/>
          <p:cNvSpPr/>
          <p:nvPr/>
        </p:nvSpPr>
        <p:spPr>
          <a:xfrm>
            <a:off x="6515157" y="3164127"/>
            <a:ext cx="595548" cy="3228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8"/>
          <p:cNvSpPr txBox="1">
            <a:spLocks noGrp="1"/>
          </p:cNvSpPr>
          <p:nvPr>
            <p:ph type="title"/>
          </p:nvPr>
        </p:nvSpPr>
        <p:spPr>
          <a:xfrm>
            <a:off x="261475" y="13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Testing</a:t>
            </a:r>
            <a:endParaRPr/>
          </a:p>
        </p:txBody>
      </p:sp>
      <p:sp>
        <p:nvSpPr>
          <p:cNvPr id="171" name="Google Shape;171;p28"/>
          <p:cNvSpPr txBox="1">
            <a:spLocks noGrp="1"/>
          </p:cNvSpPr>
          <p:nvPr>
            <p:ph type="body" idx="1"/>
          </p:nvPr>
        </p:nvSpPr>
        <p:spPr>
          <a:xfrm>
            <a:off x="161700" y="70632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en" sz="2000">
                <a:solidFill>
                  <a:srgbClr val="000000"/>
                </a:solidFill>
              </a:rPr>
              <a:t>Our approach: End-to-end learning of visual context</a:t>
            </a:r>
            <a:endParaRPr sz="2000">
              <a:solidFill>
                <a:srgbClr val="000000"/>
              </a:solidFill>
            </a:endParaRPr>
          </a:p>
          <a:p>
            <a:pPr marL="457200" lvl="0" indent="-355600" algn="l" rtl="0">
              <a:spcBef>
                <a:spcPts val="0"/>
              </a:spcBef>
              <a:spcAft>
                <a:spcPts val="0"/>
              </a:spcAft>
              <a:buClr>
                <a:srgbClr val="000000"/>
              </a:buClr>
              <a:buSzPts val="2000"/>
              <a:buChar char="●"/>
            </a:pPr>
            <a:r>
              <a:rPr lang="en" sz="2000" b="1">
                <a:solidFill>
                  <a:srgbClr val="000000"/>
                </a:solidFill>
              </a:rPr>
              <a:t>Anti-symmetric classifier</a:t>
            </a:r>
            <a:endParaRPr sz="2000" b="1">
              <a:solidFill>
                <a:srgbClr val="000000"/>
              </a:solidFill>
            </a:endParaRPr>
          </a:p>
        </p:txBody>
      </p:sp>
      <p:pic>
        <p:nvPicPr>
          <p:cNvPr id="172" name="Google Shape;172;p28"/>
          <p:cNvPicPr preferRelativeResize="0"/>
          <p:nvPr/>
        </p:nvPicPr>
        <p:blipFill>
          <a:blip r:embed="rId3">
            <a:alphaModFix/>
          </a:blip>
          <a:stretch>
            <a:fillRect/>
          </a:stretch>
        </p:blipFill>
        <p:spPr>
          <a:xfrm>
            <a:off x="66525" y="1852725"/>
            <a:ext cx="8966449" cy="264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9"/>
          <p:cNvSpPr txBox="1">
            <a:spLocks noGrp="1"/>
          </p:cNvSpPr>
          <p:nvPr>
            <p:ph type="title"/>
          </p:nvPr>
        </p:nvSpPr>
        <p:spPr>
          <a:xfrm>
            <a:off x="261475" y="133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178" name="Google Shape;178;p29"/>
          <p:cNvSpPr txBox="1">
            <a:spLocks noGrp="1"/>
          </p:cNvSpPr>
          <p:nvPr>
            <p:ph type="body" idx="1"/>
          </p:nvPr>
        </p:nvSpPr>
        <p:spPr>
          <a:xfrm>
            <a:off x="161700" y="70632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b="1">
                <a:solidFill>
                  <a:srgbClr val="000000"/>
                </a:solidFill>
              </a:rPr>
              <a:t>Baselines:</a:t>
            </a:r>
            <a:endParaRPr b="1">
              <a:solidFill>
                <a:srgbClr val="000000"/>
              </a:solidFill>
            </a:endParaRPr>
          </a:p>
          <a:p>
            <a:pPr marL="914400" lvl="1" indent="-330200" algn="l" rtl="0">
              <a:spcBef>
                <a:spcPts val="0"/>
              </a:spcBef>
              <a:spcAft>
                <a:spcPts val="0"/>
              </a:spcAft>
              <a:buClr>
                <a:srgbClr val="000000"/>
              </a:buClr>
              <a:buSzPts val="1600"/>
              <a:buChar char="○"/>
            </a:pPr>
            <a:r>
              <a:rPr lang="en" sz="1600" b="1">
                <a:solidFill>
                  <a:srgbClr val="000000"/>
                </a:solidFill>
              </a:rPr>
              <a:t>Random Chance</a:t>
            </a:r>
            <a:endParaRPr sz="1600" b="1">
              <a:solidFill>
                <a:srgbClr val="000000"/>
              </a:solidFill>
            </a:endParaRPr>
          </a:p>
          <a:p>
            <a:pPr marL="914400" lvl="1" indent="-330200" algn="l" rtl="0">
              <a:spcBef>
                <a:spcPts val="0"/>
              </a:spcBef>
              <a:spcAft>
                <a:spcPts val="0"/>
              </a:spcAft>
              <a:buClr>
                <a:srgbClr val="000000"/>
              </a:buClr>
              <a:buSzPts val="1600"/>
              <a:buChar char="○"/>
            </a:pPr>
            <a:r>
              <a:rPr lang="en" sz="1600" b="1">
                <a:solidFill>
                  <a:srgbClr val="000000"/>
                </a:solidFill>
              </a:rPr>
              <a:t>GIST feature descriptor + Multi-layer Perceptron</a:t>
            </a:r>
            <a:endParaRPr sz="1600" b="1">
              <a:solidFill>
                <a:srgbClr val="000000"/>
              </a:solidFill>
            </a:endParaRPr>
          </a:p>
          <a:p>
            <a:pPr marL="914400" lvl="1" indent="-330200" algn="l" rtl="0">
              <a:spcBef>
                <a:spcPts val="0"/>
              </a:spcBef>
              <a:spcAft>
                <a:spcPts val="0"/>
              </a:spcAft>
              <a:buClr>
                <a:srgbClr val="000000"/>
              </a:buClr>
              <a:buSzPts val="1600"/>
              <a:buChar char="○"/>
            </a:pPr>
            <a:r>
              <a:rPr lang="en" sz="1600" b="1">
                <a:solidFill>
                  <a:srgbClr val="000000"/>
                </a:solidFill>
              </a:rPr>
              <a:t>Symmetric Classifier [</a:t>
            </a:r>
            <a:r>
              <a:rPr lang="en" sz="1600">
                <a:solidFill>
                  <a:srgbClr val="000000"/>
                </a:solidFill>
              </a:rPr>
              <a:t>Standard CNN trained on Left-half images to predict left-half labels</a:t>
            </a:r>
            <a:r>
              <a:rPr lang="en" sz="1600" b="1">
                <a:solidFill>
                  <a:srgbClr val="000000"/>
                </a:solidFill>
              </a:rPr>
              <a:t>]</a:t>
            </a:r>
            <a:endParaRPr sz="1600" b="1">
              <a:solidFill>
                <a:srgbClr val="000000"/>
              </a:solidFill>
            </a:endParaRPr>
          </a:p>
        </p:txBody>
      </p:sp>
      <p:graphicFrame>
        <p:nvGraphicFramePr>
          <p:cNvPr id="179" name="Google Shape;179;p29"/>
          <p:cNvGraphicFramePr/>
          <p:nvPr>
            <p:extLst>
              <p:ext uri="{D42A27DB-BD31-4B8C-83A1-F6EECF244321}">
                <p14:modId xmlns:p14="http://schemas.microsoft.com/office/powerpoint/2010/main" val="4268643283"/>
              </p:ext>
            </p:extLst>
          </p:nvPr>
        </p:nvGraphicFramePr>
        <p:xfrm>
          <a:off x="1845750" y="2435100"/>
          <a:ext cx="5452500" cy="2285850"/>
        </p:xfrm>
        <a:graphic>
          <a:graphicData uri="http://schemas.openxmlformats.org/drawingml/2006/table">
            <a:tbl>
              <a:tblPr>
                <a:noFill/>
                <a:tableStyleId>{04E593A3-0F5E-46D3-A569-D01083405E5A}</a:tableStyleId>
              </a:tblPr>
              <a:tblGrid>
                <a:gridCol w="2726250"/>
                <a:gridCol w="2726250"/>
              </a:tblGrid>
              <a:tr h="454800">
                <a:tc>
                  <a:txBody>
                    <a:bodyPr/>
                    <a:lstStyle/>
                    <a:p>
                      <a:pPr marL="0" lvl="0" indent="0" algn="l" rtl="0">
                        <a:spcBef>
                          <a:spcPts val="0"/>
                        </a:spcBef>
                        <a:spcAft>
                          <a:spcPts val="0"/>
                        </a:spcAft>
                        <a:buNone/>
                      </a:pPr>
                      <a:r>
                        <a:rPr lang="en" sz="1800" b="1"/>
                        <a:t>Methods</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sz="1800" b="1"/>
                        <a:t>Rank-1 Accuracy</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9FC5E8"/>
                    </a:solidFill>
                  </a:tcPr>
                </a:tc>
              </a:tr>
              <a:tr h="454800">
                <a:tc>
                  <a:txBody>
                    <a:bodyPr/>
                    <a:lstStyle/>
                    <a:p>
                      <a:pPr marL="0" lvl="0" indent="0" algn="l" rtl="0">
                        <a:spcBef>
                          <a:spcPts val="0"/>
                        </a:spcBef>
                        <a:spcAft>
                          <a:spcPts val="0"/>
                        </a:spcAft>
                        <a:buNone/>
                      </a:pPr>
                      <a:r>
                        <a:rPr lang="en" sz="1800" b="1"/>
                        <a:t>Random Chance</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E599"/>
                    </a:solidFill>
                  </a:tcPr>
                </a:tc>
                <a:tc>
                  <a:txBody>
                    <a:bodyPr/>
                    <a:lstStyle/>
                    <a:p>
                      <a:pPr marL="0" lvl="0" indent="0" algn="l" rtl="0">
                        <a:spcBef>
                          <a:spcPts val="0"/>
                        </a:spcBef>
                        <a:spcAft>
                          <a:spcPts val="0"/>
                        </a:spcAft>
                        <a:buNone/>
                      </a:pPr>
                      <a:r>
                        <a:rPr lang="en" sz="1800"/>
                        <a:t>20%</a:t>
                      </a:r>
                      <a:endParaRPr sz="18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r>
              <a:tr h="454800">
                <a:tc>
                  <a:txBody>
                    <a:bodyPr/>
                    <a:lstStyle/>
                    <a:p>
                      <a:pPr marL="0" lvl="0" indent="0" algn="l" rtl="0">
                        <a:spcBef>
                          <a:spcPts val="0"/>
                        </a:spcBef>
                        <a:spcAft>
                          <a:spcPts val="0"/>
                        </a:spcAft>
                        <a:buNone/>
                      </a:pPr>
                      <a:r>
                        <a:rPr lang="en" sz="1800" b="1"/>
                        <a:t>GIST</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E599"/>
                    </a:solidFill>
                  </a:tcPr>
                </a:tc>
                <a:tc>
                  <a:txBody>
                    <a:bodyPr/>
                    <a:lstStyle/>
                    <a:p>
                      <a:pPr marL="0" lvl="0" indent="0" algn="l" rtl="0">
                        <a:spcBef>
                          <a:spcPts val="0"/>
                        </a:spcBef>
                        <a:spcAft>
                          <a:spcPts val="0"/>
                        </a:spcAft>
                        <a:buNone/>
                      </a:pPr>
                      <a:r>
                        <a:rPr lang="en" sz="1800"/>
                        <a:t>41.95%</a:t>
                      </a:r>
                      <a:endParaRPr sz="18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r>
              <a:tr h="454800">
                <a:tc>
                  <a:txBody>
                    <a:bodyPr/>
                    <a:lstStyle/>
                    <a:p>
                      <a:pPr marL="0" lvl="0" indent="0" algn="l" rtl="0">
                        <a:spcBef>
                          <a:spcPts val="0"/>
                        </a:spcBef>
                        <a:spcAft>
                          <a:spcPts val="0"/>
                        </a:spcAft>
                        <a:buNone/>
                      </a:pPr>
                      <a:r>
                        <a:rPr lang="en" sz="1800" b="1"/>
                        <a:t>Symmetric</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E599"/>
                    </a:solidFill>
                  </a:tcPr>
                </a:tc>
                <a:tc>
                  <a:txBody>
                    <a:bodyPr/>
                    <a:lstStyle/>
                    <a:p>
                      <a:pPr marL="0" lvl="0" indent="0" algn="l" rtl="0">
                        <a:spcBef>
                          <a:spcPts val="0"/>
                        </a:spcBef>
                        <a:spcAft>
                          <a:spcPts val="0"/>
                        </a:spcAft>
                        <a:buNone/>
                      </a:pPr>
                      <a:r>
                        <a:rPr lang="en" sz="1800"/>
                        <a:t>58.73%</a:t>
                      </a:r>
                      <a:endParaRPr sz="18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r>
              <a:tr h="454800">
                <a:tc>
                  <a:txBody>
                    <a:bodyPr/>
                    <a:lstStyle/>
                    <a:p>
                      <a:pPr marL="0" lvl="0" indent="0" algn="l" rtl="0">
                        <a:spcBef>
                          <a:spcPts val="0"/>
                        </a:spcBef>
                        <a:spcAft>
                          <a:spcPts val="0"/>
                        </a:spcAft>
                        <a:buNone/>
                      </a:pPr>
                      <a:r>
                        <a:rPr lang="en" sz="1800" b="1"/>
                        <a:t>Anti-Symmetric</a:t>
                      </a:r>
                      <a:endParaRPr sz="1800" b="1"/>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E599"/>
                    </a:solidFill>
                  </a:tcPr>
                </a:tc>
                <a:tc>
                  <a:txBody>
                    <a:bodyPr/>
                    <a:lstStyle/>
                    <a:p>
                      <a:pPr marL="0" lvl="0" indent="0" algn="l" rtl="0">
                        <a:spcBef>
                          <a:spcPts val="0"/>
                        </a:spcBef>
                        <a:spcAft>
                          <a:spcPts val="0"/>
                        </a:spcAft>
                        <a:buNone/>
                      </a:pPr>
                      <a:r>
                        <a:rPr lang="en" sz="1800" dirty="0">
                          <a:solidFill>
                            <a:srgbClr val="1ED12C"/>
                          </a:solidFill>
                        </a:rPr>
                        <a:t>70.71%</a:t>
                      </a:r>
                      <a:endParaRPr sz="1800" dirty="0">
                        <a:solidFill>
                          <a:srgbClr val="1ED12C"/>
                        </a:solidFill>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189775" y="212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Half&amp;Half Label-to-Image</a:t>
            </a:r>
            <a:endParaRPr/>
          </a:p>
        </p:txBody>
      </p:sp>
      <p:sp>
        <p:nvSpPr>
          <p:cNvPr id="191" name="Google Shape;191;p31"/>
          <p:cNvSpPr txBox="1">
            <a:spLocks noGrp="1"/>
          </p:cNvSpPr>
          <p:nvPr>
            <p:ph type="body" idx="1"/>
          </p:nvPr>
        </p:nvSpPr>
        <p:spPr>
          <a:xfrm>
            <a:off x="311700" y="734775"/>
            <a:ext cx="8520600" cy="420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solidFill>
                  <a:srgbClr val="000000"/>
                </a:solidFill>
              </a:rPr>
              <a:t>Asks the question: “Where’s the best place to find a given object?”</a:t>
            </a:r>
            <a:r>
              <a:rPr lang="en" dirty="0"/>
              <a:t> </a:t>
            </a:r>
            <a:endParaRPr sz="1800" dirty="0"/>
          </a:p>
        </p:txBody>
      </p:sp>
      <p:grpSp>
        <p:nvGrpSpPr>
          <p:cNvPr id="192" name="Google Shape;192;p31"/>
          <p:cNvGrpSpPr/>
          <p:nvPr/>
        </p:nvGrpSpPr>
        <p:grpSpPr>
          <a:xfrm>
            <a:off x="1733615" y="1236599"/>
            <a:ext cx="2536634" cy="3665292"/>
            <a:chOff x="3005450" y="2059900"/>
            <a:chExt cx="2014801" cy="3021675"/>
          </a:xfrm>
        </p:grpSpPr>
        <p:pic>
          <p:nvPicPr>
            <p:cNvPr id="193" name="Google Shape;193;p31"/>
            <p:cNvPicPr preferRelativeResize="0"/>
            <p:nvPr/>
          </p:nvPicPr>
          <p:blipFill rotWithShape="1">
            <a:blip r:embed="rId3">
              <a:alphaModFix/>
            </a:blip>
            <a:srcRect l="-3906" r="100000"/>
            <a:stretch/>
          </p:blipFill>
          <p:spPr>
            <a:xfrm>
              <a:off x="4933088" y="2059900"/>
              <a:ext cx="87163" cy="3021675"/>
            </a:xfrm>
            <a:prstGeom prst="rect">
              <a:avLst/>
            </a:prstGeom>
            <a:noFill/>
            <a:ln>
              <a:noFill/>
            </a:ln>
          </p:spPr>
        </p:pic>
        <p:sp>
          <p:nvSpPr>
            <p:cNvPr id="194" name="Google Shape;194;p31"/>
            <p:cNvSpPr txBox="1"/>
            <p:nvPr/>
          </p:nvSpPr>
          <p:spPr>
            <a:xfrm>
              <a:off x="3037250" y="3059500"/>
              <a:ext cx="1452300" cy="7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t>     </a:t>
              </a:r>
              <a:r>
                <a:rPr lang="en" sz="1800" b="1" dirty="0" smtClean="0"/>
                <a:t>BED</a:t>
              </a:r>
              <a:r>
                <a:rPr lang="en-US" sz="1800" b="1" dirty="0" smtClean="0"/>
                <a:t>?</a:t>
              </a:r>
              <a:endParaRPr sz="1800" b="1" dirty="0"/>
            </a:p>
          </p:txBody>
        </p:sp>
        <p:sp>
          <p:nvSpPr>
            <p:cNvPr id="195" name="Google Shape;195;p31"/>
            <p:cNvSpPr/>
            <p:nvPr/>
          </p:nvSpPr>
          <p:spPr>
            <a:xfrm>
              <a:off x="3005450" y="3059500"/>
              <a:ext cx="1363500" cy="4767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4489550" y="3170350"/>
              <a:ext cx="410100" cy="2550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Google Shape;185;p30"/>
          <p:cNvPicPr preferRelativeResize="0"/>
          <p:nvPr/>
        </p:nvPicPr>
        <p:blipFill rotWithShape="1">
          <a:blip r:embed="rId4">
            <a:alphaModFix/>
          </a:blip>
          <a:srcRect l="67769"/>
          <a:stretch/>
        </p:blipFill>
        <p:spPr>
          <a:xfrm>
            <a:off x="4262667" y="509789"/>
            <a:ext cx="2554585" cy="4281076"/>
          </a:xfrm>
          <a:prstGeom prst="rect">
            <a:avLst/>
          </a:prstGeom>
          <a:noFill/>
          <a:ln>
            <a:noFill/>
          </a:ln>
        </p:spPr>
      </p:pic>
      <p:sp>
        <p:nvSpPr>
          <p:cNvPr id="10" name="Rectangle 9"/>
          <p:cNvSpPr/>
          <p:nvPr/>
        </p:nvSpPr>
        <p:spPr>
          <a:xfrm>
            <a:off x="6034412" y="1506726"/>
            <a:ext cx="681652" cy="294170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307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189775" y="212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Half&amp;Half Label-to-Image</a:t>
            </a:r>
            <a:endParaRPr/>
          </a:p>
        </p:txBody>
      </p:sp>
      <p:sp>
        <p:nvSpPr>
          <p:cNvPr id="191" name="Google Shape;191;p31"/>
          <p:cNvSpPr txBox="1">
            <a:spLocks noGrp="1"/>
          </p:cNvSpPr>
          <p:nvPr>
            <p:ph type="body" idx="1"/>
          </p:nvPr>
        </p:nvSpPr>
        <p:spPr>
          <a:xfrm>
            <a:off x="311700" y="734775"/>
            <a:ext cx="8520600" cy="420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solidFill>
                  <a:srgbClr val="000000"/>
                </a:solidFill>
              </a:rPr>
              <a:t>Asks the question: “Where’s the best place to find a given object?”</a:t>
            </a:r>
            <a:r>
              <a:rPr lang="en"/>
              <a:t> </a:t>
            </a:r>
            <a:endParaRPr sz="1800"/>
          </a:p>
        </p:txBody>
      </p:sp>
      <p:grpSp>
        <p:nvGrpSpPr>
          <p:cNvPr id="192" name="Google Shape;192;p31"/>
          <p:cNvGrpSpPr/>
          <p:nvPr/>
        </p:nvGrpSpPr>
        <p:grpSpPr>
          <a:xfrm>
            <a:off x="1733615" y="1236599"/>
            <a:ext cx="2536634" cy="3665292"/>
            <a:chOff x="3005450" y="2059900"/>
            <a:chExt cx="2014801" cy="3021675"/>
          </a:xfrm>
        </p:grpSpPr>
        <p:pic>
          <p:nvPicPr>
            <p:cNvPr id="193" name="Google Shape;193;p31"/>
            <p:cNvPicPr preferRelativeResize="0"/>
            <p:nvPr/>
          </p:nvPicPr>
          <p:blipFill rotWithShape="1">
            <a:blip r:embed="rId3">
              <a:alphaModFix/>
            </a:blip>
            <a:srcRect l="-3906" r="100000"/>
            <a:stretch/>
          </p:blipFill>
          <p:spPr>
            <a:xfrm>
              <a:off x="4933088" y="2059900"/>
              <a:ext cx="87163" cy="3021675"/>
            </a:xfrm>
            <a:prstGeom prst="rect">
              <a:avLst/>
            </a:prstGeom>
            <a:noFill/>
            <a:ln>
              <a:noFill/>
            </a:ln>
          </p:spPr>
        </p:pic>
        <p:sp>
          <p:nvSpPr>
            <p:cNvPr id="194" name="Google Shape;194;p31"/>
            <p:cNvSpPr txBox="1"/>
            <p:nvPr/>
          </p:nvSpPr>
          <p:spPr>
            <a:xfrm>
              <a:off x="3037250" y="3059500"/>
              <a:ext cx="1452300" cy="7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t>     BED</a:t>
              </a:r>
              <a:endParaRPr sz="1800" b="1"/>
            </a:p>
          </p:txBody>
        </p:sp>
        <p:sp>
          <p:nvSpPr>
            <p:cNvPr id="195" name="Google Shape;195;p31"/>
            <p:cNvSpPr/>
            <p:nvPr/>
          </p:nvSpPr>
          <p:spPr>
            <a:xfrm>
              <a:off x="3005450" y="3059500"/>
              <a:ext cx="1363500" cy="4767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4489550" y="3170350"/>
              <a:ext cx="410100" cy="2550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Google Shape;185;p30"/>
          <p:cNvPicPr preferRelativeResize="0"/>
          <p:nvPr/>
        </p:nvPicPr>
        <p:blipFill rotWithShape="1">
          <a:blip r:embed="rId4">
            <a:alphaModFix/>
          </a:blip>
          <a:srcRect l="67769"/>
          <a:stretch/>
        </p:blipFill>
        <p:spPr>
          <a:xfrm>
            <a:off x="4262667" y="509789"/>
            <a:ext cx="2554585" cy="4281076"/>
          </a:xfrm>
          <a:prstGeom prst="rect">
            <a:avLst/>
          </a:prstGeom>
          <a:noFill/>
          <a:ln>
            <a:noFill/>
          </a:ln>
        </p:spPr>
      </p:pic>
    </p:spTree>
    <p:extLst>
      <p:ext uri="{BB962C8B-B14F-4D97-AF65-F5344CB8AC3E}">
        <p14:creationId xmlns:p14="http://schemas.microsoft.com/office/powerpoint/2010/main" val="3834288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a:t>
            </a:r>
            <a:endParaRPr/>
          </a:p>
        </p:txBody>
      </p:sp>
      <p:sp>
        <p:nvSpPr>
          <p:cNvPr id="223" name="Google Shape;223;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we want to imbue agents with “common sense”, they need to be able to make simple inferences about where things are likely to be, even if they can’t be seen. The Half&amp;Half benchmarks are an attempt to formalize these notions and provide a testbed for measuring the performance on these tasks.</a:t>
            </a:r>
            <a:endParaRPr/>
          </a:p>
          <a:p>
            <a:pPr marL="0" lvl="0" indent="0" algn="l" rtl="0">
              <a:spcBef>
                <a:spcPts val="1600"/>
              </a:spcBef>
              <a:spcAft>
                <a:spcPts val="0"/>
              </a:spcAft>
              <a:buNone/>
            </a:pPr>
            <a:endParaRPr/>
          </a:p>
          <a:p>
            <a:pPr marL="0" lvl="0" indent="0" algn="l" rtl="0">
              <a:spcBef>
                <a:spcPts val="1600"/>
              </a:spcBef>
              <a:spcAft>
                <a:spcPts val="0"/>
              </a:spcAft>
              <a:buNone/>
            </a:pPr>
            <a:r>
              <a:rPr lang="en"/>
              <a:t>Coming soon to an arXiv near you!</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7"/>
          <p:cNvPicPr preferRelativeResize="0"/>
          <p:nvPr/>
        </p:nvPicPr>
        <p:blipFill>
          <a:blip r:embed="rId3">
            <a:alphaModFix/>
          </a:blip>
          <a:stretch>
            <a:fillRect/>
          </a:stretch>
        </p:blipFill>
        <p:spPr>
          <a:xfrm>
            <a:off x="152400" y="152400"/>
            <a:ext cx="8742599" cy="4733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18"/>
          <p:cNvPicPr preferRelativeResize="0"/>
          <p:nvPr/>
        </p:nvPicPr>
        <p:blipFill rotWithShape="1">
          <a:blip r:embed="rId3">
            <a:alphaModFix/>
          </a:blip>
          <a:srcRect l="59947" t="40714" b="19097"/>
          <a:stretch/>
        </p:blipFill>
        <p:spPr>
          <a:xfrm>
            <a:off x="358350" y="230300"/>
            <a:ext cx="8670325" cy="4496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189439" y="528902"/>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a:t>
            </a:r>
            <a:r>
              <a:rPr lang="en" i="1"/>
              <a:t>Find a TV</a:t>
            </a:r>
            <a:r>
              <a:rPr lang="en"/>
              <a:t>”</a:t>
            </a:r>
            <a:endParaRPr/>
          </a:p>
        </p:txBody>
      </p:sp>
      <p:sp>
        <p:nvSpPr>
          <p:cNvPr id="91" name="Google Shape;91;p19"/>
          <p:cNvSpPr txBox="1">
            <a:spLocks noGrp="1"/>
          </p:cNvSpPr>
          <p:nvPr>
            <p:ph type="body" idx="1"/>
          </p:nvPr>
        </p:nvSpPr>
        <p:spPr>
          <a:xfrm>
            <a:off x="7123350" y="1237475"/>
            <a:ext cx="18612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2" name="Google Shape;92;p19"/>
          <p:cNvPicPr preferRelativeResize="0"/>
          <p:nvPr/>
        </p:nvPicPr>
        <p:blipFill rotWithShape="1">
          <a:blip r:embed="rId3">
            <a:alphaModFix/>
          </a:blip>
          <a:srcRect/>
          <a:stretch/>
        </p:blipFill>
        <p:spPr>
          <a:xfrm>
            <a:off x="624050" y="1101600"/>
            <a:ext cx="6832800" cy="3416400"/>
          </a:xfrm>
          <a:prstGeom prst="rect">
            <a:avLst/>
          </a:prstGeom>
          <a:noFill/>
          <a:ln>
            <a:noFill/>
          </a:ln>
        </p:spPr>
      </p:pic>
      <p:sp>
        <p:nvSpPr>
          <p:cNvPr id="93" name="Google Shape;93;p19"/>
          <p:cNvSpPr/>
          <p:nvPr/>
        </p:nvSpPr>
        <p:spPr>
          <a:xfrm>
            <a:off x="3286775" y="4099075"/>
            <a:ext cx="567300" cy="502800"/>
          </a:xfrm>
          <a:prstGeom prst="leftRightUpArrow">
            <a:avLst>
              <a:gd name="adj1" fmla="val 25000"/>
              <a:gd name="adj2" fmla="val 25000"/>
              <a:gd name="adj3" fmla="val 25000"/>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89439" y="528902"/>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Three directions with detected objects</a:t>
            </a:r>
            <a:endParaRPr/>
          </a:p>
        </p:txBody>
      </p:sp>
      <p:sp>
        <p:nvSpPr>
          <p:cNvPr id="99" name="Google Shape;99;p20"/>
          <p:cNvSpPr txBox="1">
            <a:spLocks noGrp="1"/>
          </p:cNvSpPr>
          <p:nvPr>
            <p:ph type="body" idx="1"/>
          </p:nvPr>
        </p:nvSpPr>
        <p:spPr>
          <a:xfrm>
            <a:off x="7199550" y="1237475"/>
            <a:ext cx="1944600" cy="149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1C232"/>
                </a:solidFill>
              </a:rPr>
              <a:t>Left: sink</a:t>
            </a:r>
            <a:endParaRPr>
              <a:solidFill>
                <a:srgbClr val="F1C232"/>
              </a:solidFill>
            </a:endParaRPr>
          </a:p>
          <a:p>
            <a:pPr marL="0" lvl="0" indent="0" algn="l" rtl="0">
              <a:spcBef>
                <a:spcPts val="1600"/>
              </a:spcBef>
              <a:spcAft>
                <a:spcPts val="0"/>
              </a:spcAft>
              <a:buNone/>
            </a:pPr>
            <a:r>
              <a:rPr lang="en">
                <a:solidFill>
                  <a:srgbClr val="A61C00"/>
                </a:solidFill>
              </a:rPr>
              <a:t>Front: bed</a:t>
            </a:r>
            <a:endParaRPr>
              <a:solidFill>
                <a:srgbClr val="A61C00"/>
              </a:solidFill>
            </a:endParaRPr>
          </a:p>
          <a:p>
            <a:pPr marL="0" lvl="0" indent="0" algn="l" rtl="0">
              <a:spcBef>
                <a:spcPts val="1600"/>
              </a:spcBef>
              <a:spcAft>
                <a:spcPts val="0"/>
              </a:spcAft>
              <a:buNone/>
            </a:pPr>
            <a:r>
              <a:rPr lang="en">
                <a:solidFill>
                  <a:srgbClr val="1155CC"/>
                </a:solidFill>
              </a:rPr>
              <a:t>Right: couch</a:t>
            </a:r>
            <a:endParaRPr>
              <a:solidFill>
                <a:srgbClr val="1155CC"/>
              </a:solidFill>
            </a:endParaRPr>
          </a:p>
          <a:p>
            <a:pPr marL="0" lvl="0" indent="0" algn="l" rtl="0">
              <a:spcBef>
                <a:spcPts val="1600"/>
              </a:spcBef>
              <a:spcAft>
                <a:spcPts val="1600"/>
              </a:spcAft>
              <a:buNone/>
            </a:pPr>
            <a:endParaRPr/>
          </a:p>
        </p:txBody>
      </p:sp>
      <p:pic>
        <p:nvPicPr>
          <p:cNvPr id="100" name="Google Shape;100;p20"/>
          <p:cNvPicPr preferRelativeResize="0"/>
          <p:nvPr/>
        </p:nvPicPr>
        <p:blipFill rotWithShape="1">
          <a:blip r:embed="rId3">
            <a:alphaModFix/>
          </a:blip>
          <a:srcRect/>
          <a:stretch/>
        </p:blipFill>
        <p:spPr>
          <a:xfrm>
            <a:off x="290550" y="1237475"/>
            <a:ext cx="6832800" cy="3416400"/>
          </a:xfrm>
          <a:prstGeom prst="rect">
            <a:avLst/>
          </a:prstGeom>
          <a:noFill/>
          <a:ln>
            <a:noFill/>
          </a:ln>
        </p:spPr>
      </p:pic>
      <p:sp>
        <p:nvSpPr>
          <p:cNvPr id="101" name="Google Shape;101;p20"/>
          <p:cNvSpPr txBox="1">
            <a:spLocks noGrp="1"/>
          </p:cNvSpPr>
          <p:nvPr>
            <p:ph type="body" idx="1"/>
          </p:nvPr>
        </p:nvSpPr>
        <p:spPr>
          <a:xfrm>
            <a:off x="7199550" y="3034175"/>
            <a:ext cx="1944600" cy="16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Since TV co-occurs more often with couches, let’s explore right first!</a:t>
            </a:r>
            <a:endParaRPr/>
          </a:p>
        </p:txBody>
      </p:sp>
      <p:grpSp>
        <p:nvGrpSpPr>
          <p:cNvPr id="102" name="Google Shape;102;p20"/>
          <p:cNvGrpSpPr/>
          <p:nvPr/>
        </p:nvGrpSpPr>
        <p:grpSpPr>
          <a:xfrm>
            <a:off x="1811175" y="3148984"/>
            <a:ext cx="933045" cy="586516"/>
            <a:chOff x="1833027" y="3237158"/>
            <a:chExt cx="933045" cy="586516"/>
          </a:xfrm>
        </p:grpSpPr>
        <p:sp>
          <p:nvSpPr>
            <p:cNvPr id="103" name="Google Shape;103;p20"/>
            <p:cNvSpPr/>
            <p:nvPr/>
          </p:nvSpPr>
          <p:spPr>
            <a:xfrm>
              <a:off x="1833027" y="3523075"/>
              <a:ext cx="523800" cy="300600"/>
            </a:xfrm>
            <a:prstGeom prst="rect">
              <a:avLst/>
            </a:prstGeom>
            <a:noFill/>
            <a:ln w="38100" cap="flat" cmpd="sng">
              <a:solidFill>
                <a:srgbClr val="FFAB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0"/>
            <p:cNvSpPr txBox="1"/>
            <p:nvPr/>
          </p:nvSpPr>
          <p:spPr>
            <a:xfrm>
              <a:off x="1967772" y="3237158"/>
              <a:ext cx="798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highlight>
                    <a:srgbClr val="FFAB40"/>
                  </a:highlight>
                </a:rPr>
                <a:t>sink</a:t>
              </a:r>
              <a:endParaRPr>
                <a:solidFill>
                  <a:srgbClr val="FFFFFF"/>
                </a:solidFill>
                <a:highlight>
                  <a:srgbClr val="FFAB40"/>
                </a:highlight>
              </a:endParaRPr>
            </a:p>
          </p:txBody>
        </p:sp>
      </p:grpSp>
      <p:grpSp>
        <p:nvGrpSpPr>
          <p:cNvPr id="105" name="Google Shape;105;p20"/>
          <p:cNvGrpSpPr/>
          <p:nvPr/>
        </p:nvGrpSpPr>
        <p:grpSpPr>
          <a:xfrm>
            <a:off x="3248790" y="2643705"/>
            <a:ext cx="798300" cy="727820"/>
            <a:chOff x="1986215" y="3237158"/>
            <a:chExt cx="798300" cy="727820"/>
          </a:xfrm>
        </p:grpSpPr>
        <p:sp>
          <p:nvSpPr>
            <p:cNvPr id="106" name="Google Shape;106;p20"/>
            <p:cNvSpPr/>
            <p:nvPr/>
          </p:nvSpPr>
          <p:spPr>
            <a:xfrm>
              <a:off x="1986475" y="3523079"/>
              <a:ext cx="369900" cy="441900"/>
            </a:xfrm>
            <a:prstGeom prst="rect">
              <a:avLst/>
            </a:prstGeom>
            <a:noFill/>
            <a:ln w="38100" cap="flat" cmpd="sng">
              <a:solidFill>
                <a:srgbClr val="A61C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0"/>
            <p:cNvSpPr txBox="1"/>
            <p:nvPr/>
          </p:nvSpPr>
          <p:spPr>
            <a:xfrm>
              <a:off x="1986215" y="3237158"/>
              <a:ext cx="798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highlight>
                    <a:srgbClr val="A61C00"/>
                  </a:highlight>
                </a:rPr>
                <a:t>bed</a:t>
              </a:r>
              <a:endParaRPr>
                <a:solidFill>
                  <a:srgbClr val="FFFFFF"/>
                </a:solidFill>
                <a:highlight>
                  <a:srgbClr val="A61C00"/>
                </a:highlight>
              </a:endParaRPr>
            </a:p>
          </p:txBody>
        </p:sp>
      </p:grpSp>
      <p:grpSp>
        <p:nvGrpSpPr>
          <p:cNvPr id="108" name="Google Shape;108;p20"/>
          <p:cNvGrpSpPr/>
          <p:nvPr/>
        </p:nvGrpSpPr>
        <p:grpSpPr>
          <a:xfrm>
            <a:off x="6032925" y="2771750"/>
            <a:ext cx="884923" cy="1163695"/>
            <a:chOff x="1723044" y="3249917"/>
            <a:chExt cx="884923" cy="589242"/>
          </a:xfrm>
        </p:grpSpPr>
        <p:sp>
          <p:nvSpPr>
            <p:cNvPr id="109" name="Google Shape;109;p20"/>
            <p:cNvSpPr/>
            <p:nvPr/>
          </p:nvSpPr>
          <p:spPr>
            <a:xfrm>
              <a:off x="1723044" y="3405659"/>
              <a:ext cx="633900" cy="4335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txBox="1"/>
            <p:nvPr/>
          </p:nvSpPr>
          <p:spPr>
            <a:xfrm>
              <a:off x="1809666" y="3249917"/>
              <a:ext cx="798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highlight>
                    <a:srgbClr val="1155CC"/>
                  </a:highlight>
                </a:rPr>
                <a:t>couch</a:t>
              </a:r>
              <a:endParaRPr>
                <a:solidFill>
                  <a:srgbClr val="FFFFFF"/>
                </a:solidFill>
                <a:highlight>
                  <a:srgbClr val="1155CC"/>
                </a:highlight>
              </a:endParaRPr>
            </a:p>
          </p:txBody>
        </p:sp>
      </p:grpSp>
      <p:sp>
        <p:nvSpPr>
          <p:cNvPr id="111" name="Google Shape;111;p20"/>
          <p:cNvSpPr/>
          <p:nvPr/>
        </p:nvSpPr>
        <p:spPr>
          <a:xfrm>
            <a:off x="3443825" y="4099075"/>
            <a:ext cx="253200" cy="376500"/>
          </a:xfrm>
          <a:prstGeom prst="upArrow">
            <a:avLst>
              <a:gd name="adj1" fmla="val 47650"/>
              <a:gd name="adj2" fmla="val 49170"/>
            </a:avLst>
          </a:prstGeom>
          <a:solidFill>
            <a:srgbClr val="A61C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rot="-5400000">
            <a:off x="3302375" y="4333075"/>
            <a:ext cx="253200" cy="284400"/>
          </a:xfrm>
          <a:prstGeom prst="upArrow">
            <a:avLst>
              <a:gd name="adj1" fmla="val 47650"/>
              <a:gd name="adj2" fmla="val 49170"/>
            </a:avLst>
          </a:prstGeom>
          <a:solidFill>
            <a:srgbClr val="FFAB4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rot="5400000">
            <a:off x="3587018" y="4338325"/>
            <a:ext cx="253200" cy="273900"/>
          </a:xfrm>
          <a:prstGeom prst="upArrow">
            <a:avLst>
              <a:gd name="adj1" fmla="val 47650"/>
              <a:gd name="adj2" fmla="val 49170"/>
            </a:avLst>
          </a:prstGeom>
          <a:solidFill>
            <a:srgbClr val="1155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189439" y="528902"/>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Voila! </a:t>
            </a:r>
            <a:endParaRPr/>
          </a:p>
        </p:txBody>
      </p:sp>
      <p:sp>
        <p:nvSpPr>
          <p:cNvPr id="119" name="Google Shape;119;p21"/>
          <p:cNvSpPr txBox="1">
            <a:spLocks noGrp="1"/>
          </p:cNvSpPr>
          <p:nvPr>
            <p:ph type="body" idx="1"/>
          </p:nvPr>
        </p:nvSpPr>
        <p:spPr>
          <a:xfrm>
            <a:off x="7199550" y="1237475"/>
            <a:ext cx="1944600" cy="149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 TV is found!</a:t>
            </a:r>
            <a:endParaRPr/>
          </a:p>
        </p:txBody>
      </p:sp>
      <p:pic>
        <p:nvPicPr>
          <p:cNvPr id="120" name="Google Shape;120;p21"/>
          <p:cNvPicPr preferRelativeResize="0"/>
          <p:nvPr/>
        </p:nvPicPr>
        <p:blipFill rotWithShape="1">
          <a:blip r:embed="rId3">
            <a:alphaModFix/>
          </a:blip>
          <a:srcRect/>
          <a:stretch/>
        </p:blipFill>
        <p:spPr>
          <a:xfrm>
            <a:off x="290550" y="1237475"/>
            <a:ext cx="6832800" cy="3416400"/>
          </a:xfrm>
          <a:prstGeom prst="rect">
            <a:avLst/>
          </a:prstGeom>
          <a:noFill/>
          <a:ln>
            <a:noFill/>
          </a:ln>
        </p:spPr>
      </p:pic>
      <p:grpSp>
        <p:nvGrpSpPr>
          <p:cNvPr id="121" name="Google Shape;121;p21"/>
          <p:cNvGrpSpPr/>
          <p:nvPr/>
        </p:nvGrpSpPr>
        <p:grpSpPr>
          <a:xfrm>
            <a:off x="3633865" y="1860289"/>
            <a:ext cx="2131209" cy="1297270"/>
            <a:chOff x="809839" y="3249917"/>
            <a:chExt cx="2131209" cy="656879"/>
          </a:xfrm>
        </p:grpSpPr>
        <p:sp>
          <p:nvSpPr>
            <p:cNvPr id="122" name="Google Shape;122;p21"/>
            <p:cNvSpPr/>
            <p:nvPr/>
          </p:nvSpPr>
          <p:spPr>
            <a:xfrm>
              <a:off x="809839" y="3403396"/>
              <a:ext cx="1545000" cy="503400"/>
            </a:xfrm>
            <a:prstGeom prst="rect">
              <a:avLst/>
            </a:prstGeom>
            <a:noFill/>
            <a:ln w="3810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p:nvPr/>
          </p:nvSpPr>
          <p:spPr>
            <a:xfrm>
              <a:off x="2142748" y="3249917"/>
              <a:ext cx="798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highlight>
                    <a:srgbClr val="38761D"/>
                  </a:highlight>
                </a:rPr>
                <a:t>tv</a:t>
              </a:r>
              <a:endParaRPr>
                <a:solidFill>
                  <a:srgbClr val="FFFFFF"/>
                </a:solidFill>
                <a:highlight>
                  <a:srgbClr val="38761D"/>
                </a:highligh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of this research</a:t>
            </a:r>
            <a:endParaRPr/>
          </a:p>
        </p:txBody>
      </p:sp>
      <p:sp>
        <p:nvSpPr>
          <p:cNvPr id="129" name="Google Shape;129;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Develop methods for “Intelligent search”</a:t>
            </a:r>
            <a:endParaRPr sz="2400"/>
          </a:p>
          <a:p>
            <a:pPr marL="914400" lvl="1" indent="-381000" algn="l" rtl="0">
              <a:spcBef>
                <a:spcPts val="0"/>
              </a:spcBef>
              <a:spcAft>
                <a:spcPts val="0"/>
              </a:spcAft>
              <a:buSzPts val="2400"/>
              <a:buChar char="○"/>
            </a:pPr>
            <a:r>
              <a:rPr lang="en" sz="2400"/>
              <a:t>Leverage the “</a:t>
            </a:r>
            <a:r>
              <a:rPr lang="en" sz="2400" b="1" i="1"/>
              <a:t>Trail of Breadcrumbs</a:t>
            </a:r>
            <a:r>
              <a:rPr lang="en" sz="2400"/>
              <a:t>”</a:t>
            </a:r>
            <a:endParaRPr sz="2400"/>
          </a:p>
          <a:p>
            <a:pPr marL="457200" lvl="0" indent="-381000" algn="l" rtl="0">
              <a:spcBef>
                <a:spcPts val="0"/>
              </a:spcBef>
              <a:spcAft>
                <a:spcPts val="0"/>
              </a:spcAft>
              <a:buSzPts val="2400"/>
              <a:buChar char="●"/>
            </a:pPr>
            <a:r>
              <a:rPr lang="en" sz="2400"/>
              <a:t>Prediction of what we cannot see</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Half &amp; Half Benchmarks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4"/>
          <p:cNvSpPr txBox="1">
            <a:spLocks noGrp="1"/>
          </p:cNvSpPr>
          <p:nvPr>
            <p:ph type="ctrTitle"/>
          </p:nvPr>
        </p:nvSpPr>
        <p:spPr>
          <a:xfrm>
            <a:off x="311700" y="187300"/>
            <a:ext cx="8520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t>Half&amp;Half Image-to-Label</a:t>
            </a:r>
            <a:endParaRPr sz="3600"/>
          </a:p>
        </p:txBody>
      </p:sp>
      <p:grpSp>
        <p:nvGrpSpPr>
          <p:cNvPr id="140" name="Google Shape;140;p24"/>
          <p:cNvGrpSpPr/>
          <p:nvPr/>
        </p:nvGrpSpPr>
        <p:grpSpPr>
          <a:xfrm>
            <a:off x="1539447" y="1052477"/>
            <a:ext cx="6030807" cy="3924440"/>
            <a:chOff x="1049001" y="1151562"/>
            <a:chExt cx="5873399" cy="3770237"/>
          </a:xfrm>
        </p:grpSpPr>
        <p:pic>
          <p:nvPicPr>
            <p:cNvPr id="141" name="Google Shape;141;p24"/>
            <p:cNvPicPr preferRelativeResize="0"/>
            <p:nvPr/>
          </p:nvPicPr>
          <p:blipFill>
            <a:blip r:embed="rId3">
              <a:alphaModFix/>
            </a:blip>
            <a:stretch>
              <a:fillRect/>
            </a:stretch>
          </p:blipFill>
          <p:spPr>
            <a:xfrm>
              <a:off x="3469175" y="3372250"/>
              <a:ext cx="1104925" cy="1549550"/>
            </a:xfrm>
            <a:prstGeom prst="rect">
              <a:avLst/>
            </a:prstGeom>
            <a:noFill/>
            <a:ln>
              <a:noFill/>
            </a:ln>
          </p:spPr>
        </p:pic>
        <p:pic>
          <p:nvPicPr>
            <p:cNvPr id="142" name="Google Shape;142;p24"/>
            <p:cNvPicPr preferRelativeResize="0"/>
            <p:nvPr/>
          </p:nvPicPr>
          <p:blipFill>
            <a:blip r:embed="rId4">
              <a:alphaModFix/>
            </a:blip>
            <a:stretch>
              <a:fillRect/>
            </a:stretch>
          </p:blipFill>
          <p:spPr>
            <a:xfrm>
              <a:off x="4568950" y="1159074"/>
              <a:ext cx="2353450" cy="1969326"/>
            </a:xfrm>
            <a:prstGeom prst="rect">
              <a:avLst/>
            </a:prstGeom>
            <a:noFill/>
            <a:ln>
              <a:noFill/>
            </a:ln>
          </p:spPr>
        </p:pic>
        <p:pic>
          <p:nvPicPr>
            <p:cNvPr id="143" name="Google Shape;143;p24"/>
            <p:cNvPicPr preferRelativeResize="0"/>
            <p:nvPr/>
          </p:nvPicPr>
          <p:blipFill>
            <a:blip r:embed="rId5">
              <a:alphaModFix/>
            </a:blip>
            <a:stretch>
              <a:fillRect/>
            </a:stretch>
          </p:blipFill>
          <p:spPr>
            <a:xfrm>
              <a:off x="1049001" y="1151562"/>
              <a:ext cx="3105975" cy="2136726"/>
            </a:xfrm>
            <a:prstGeom prst="rect">
              <a:avLst/>
            </a:prstGeom>
            <a:noFill/>
            <a:ln>
              <a:noFill/>
            </a:ln>
          </p:spPr>
        </p:pic>
        <p:sp>
          <p:nvSpPr>
            <p:cNvPr id="144" name="Google Shape;144;p24"/>
            <p:cNvSpPr/>
            <p:nvPr/>
          </p:nvSpPr>
          <p:spPr>
            <a:xfrm rot="5400000">
              <a:off x="2090675" y="2963675"/>
              <a:ext cx="1004700" cy="1512300"/>
            </a:xfrm>
            <a:prstGeom prst="bentUpArrow">
              <a:avLst>
                <a:gd name="adj1" fmla="val 12457"/>
                <a:gd name="adj2" fmla="val 16243"/>
                <a:gd name="adj3" fmla="val 28563"/>
              </a:avLst>
            </a:prstGeom>
            <a:solidFill>
              <a:srgbClr val="FF0000"/>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4"/>
            <p:cNvSpPr/>
            <p:nvPr/>
          </p:nvSpPr>
          <p:spPr>
            <a:xfrm>
              <a:off x="4616075" y="3166550"/>
              <a:ext cx="1239900" cy="956400"/>
            </a:xfrm>
            <a:prstGeom prst="bentUpArrow">
              <a:avLst>
                <a:gd name="adj1" fmla="val 12457"/>
                <a:gd name="adj2" fmla="val 16243"/>
                <a:gd name="adj3" fmla="val 28563"/>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p:nvPr/>
        </p:nvSpPr>
        <p:spPr>
          <a:xfrm>
            <a:off x="6120516" y="1226906"/>
            <a:ext cx="595548" cy="104753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6272917" y="2561436"/>
            <a:ext cx="595548" cy="3819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6827131" y="1861752"/>
            <a:ext cx="595548" cy="104753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327</Words>
  <Application>Microsoft Macintosh PowerPoint</Application>
  <PresentationFormat>On-screen Show (16:9)</PresentationFormat>
  <Paragraphs>62</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The Half&amp;Half Benchmark: Recognizing What You Cannot See</vt:lpstr>
      <vt:lpstr>PowerPoint Presentation</vt:lpstr>
      <vt:lpstr>PowerPoint Presentation</vt:lpstr>
      <vt:lpstr>Goal: “Find a TV”</vt:lpstr>
      <vt:lpstr>Three directions with detected objects</vt:lpstr>
      <vt:lpstr>Voila! </vt:lpstr>
      <vt:lpstr>Goals of this research</vt:lpstr>
      <vt:lpstr>Half &amp; Half Benchmarks</vt:lpstr>
      <vt:lpstr>Half&amp;Half Image-to-Label</vt:lpstr>
      <vt:lpstr>Half&amp;Half Image-to-Label</vt:lpstr>
      <vt:lpstr>Dataset Details</vt:lpstr>
      <vt:lpstr>Training</vt:lpstr>
      <vt:lpstr>Testing</vt:lpstr>
      <vt:lpstr>Results</vt:lpstr>
      <vt:lpstr>Half&amp;Half Label-to-Image</vt:lpstr>
      <vt:lpstr>Half&amp;Half Label-to-Image</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Half&amp;Half Benchmark: Recognizing What You Cannot See</dc:title>
  <cp:lastModifiedBy>CSCF CSCF</cp:lastModifiedBy>
  <cp:revision>6</cp:revision>
  <dcterms:modified xsi:type="dcterms:W3CDTF">2019-04-26T18:30:49Z</dcterms:modified>
</cp:coreProperties>
</file>